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9753600" cx="13004800"/>
  <p:notesSz cx="6858000" cy="9144000"/>
  <p:embeddedFontLst>
    <p:embeddedFont>
      <p:font typeface="Gill Sans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GillSans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597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620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642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665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027112" y="6267450"/>
            <a:ext cx="11053761" cy="1936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027112" y="4133850"/>
            <a:ext cx="11053761" cy="2133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974725" y="3030541"/>
            <a:ext cx="11055350" cy="2090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1951040" y="5527678"/>
            <a:ext cx="9102725" cy="2492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ctr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6311900" y="3060700"/>
            <a:ext cx="8229600" cy="261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1003300" y="520700"/>
            <a:ext cx="8229600" cy="769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597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620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642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665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3644899" y="393699"/>
            <a:ext cx="5714999" cy="104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597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620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642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665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2549526" y="6827838"/>
            <a:ext cx="7802563" cy="8064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2549526" y="871541"/>
            <a:ext cx="7802563" cy="585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8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2549526" y="7634288"/>
            <a:ext cx="7802563" cy="1144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50875" y="388941"/>
            <a:ext cx="4278312" cy="16525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5084762" y="388937"/>
            <a:ext cx="7269161" cy="8323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4028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67353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61"/>
              <a:buFont typeface="Gill Sans"/>
              <a:buChar char="•"/>
              <a:defRPr b="0" i="0" sz="28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895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4329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4329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4483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4507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4529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4552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650875" y="2041528"/>
            <a:ext cx="4278312" cy="667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50875" y="390525"/>
            <a:ext cx="11703050" cy="162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50877" y="2182816"/>
            <a:ext cx="5745162" cy="9096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650877" y="3092450"/>
            <a:ext cx="5745162" cy="561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310896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54330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76047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97764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97764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97918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97941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97964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97986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6605589" y="2182816"/>
            <a:ext cx="5748336" cy="9096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3" lvl="1" marL="45722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46" lvl="2" marL="914446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68" lvl="3" marL="1371668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92" lvl="4" marL="182889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3" lvl="5" marL="228611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37" lvl="6" marL="274333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60" lvl="7" marL="320056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82" lvl="8" marL="3657783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Gill Sans"/>
              <a:buNone/>
              <a:defRPr b="1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6605589" y="3092450"/>
            <a:ext cx="5748336" cy="5619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310896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54330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76047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97764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97764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97918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97941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97964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97986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270000" y="2768600"/>
            <a:ext cx="5156199" cy="571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6735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61"/>
              <a:buFont typeface="Gill Sans"/>
              <a:buChar char="•"/>
              <a:defRPr b="0" i="0" sz="28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10895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4330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76047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76047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76201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76224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76246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76268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6578600" y="2768600"/>
            <a:ext cx="5156199" cy="571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6735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61"/>
              <a:buFont typeface="Gill Sans"/>
              <a:buChar char="•"/>
              <a:defRPr b="0" i="0" sz="28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10895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4330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76047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76047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76201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76224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76246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76268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3" lvl="5" marL="457223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46" lvl="6" marL="914446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68" lvl="7" marL="1371668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92" lvl="8" marL="1828892" marR="0" rtl="0" algn="ctr">
              <a:spcBef>
                <a:spcPts val="0"/>
              </a:spcBef>
              <a:spcAft>
                <a:spcPts val="0"/>
              </a:spcAft>
              <a:buNone/>
              <a:defRPr b="0" i="0" sz="8401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38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282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27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1717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162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597" lvl="5" marL="3073554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620" lvl="6" marL="3530777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642" lvl="7" marL="3988000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665" lvl="8" marL="4445222" marR="0" rtl="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5875"/>
            <a:ext cx="13025436" cy="976947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3843337" y="4572000"/>
            <a:ext cx="9161461" cy="3505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3835400" y="7086600"/>
            <a:ext cx="4724400" cy="609599"/>
          </a:xfrm>
          <a:prstGeom prst="rect">
            <a:avLst/>
          </a:prstGeom>
          <a:solidFill>
            <a:srgbClr val="F47B2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4216400" y="5029200"/>
            <a:ext cx="86868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venir"/>
              <a:buNone/>
            </a:pPr>
            <a:r>
              <a:rPr b="1" lang="en-US" sz="6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Interview Tips and Advice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299075" y="5873750"/>
            <a:ext cx="6502399" cy="1384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4059237" y="7148511"/>
            <a:ext cx="6502399" cy="1138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Shape 128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9" name="Shape 129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The Actual Interview 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Listen Carefully to what they are asking/ telling you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Take time with your answers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 not rush through your answers, speak at a good tempo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Not too slow either (that’s weird)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Give examples and provide details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Ask them questions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 n’t be afraid to ask for clarification or explanation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Tell stories that illustrate your ideas about or your past/present/future experiences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Shape 136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7" name="Shape 137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Typical Questions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Some questions that they may ask you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Tell me about yourself.</a:t>
            </a:r>
          </a:p>
          <a:p>
            <a:pPr indent="-355600" lvl="2" marL="13716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Talk about past, present and future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is your greatest strength?</a:t>
            </a:r>
          </a:p>
          <a:p>
            <a:pPr indent="-355600" lvl="2" marL="13716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Know your top 2 or 3 strengths and how to discuss each with an example  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Tell me about your biggest accomplishment. </a:t>
            </a:r>
          </a:p>
          <a:p>
            <a:pPr indent="-355600" lvl="2" marL="13716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Explain the situation, the obstacle and the outcome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motivates you to do your best?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4" name="Shape 144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5" name="Shape 145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Questions you can ask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Sometimes an interview might ask if you have any questions for them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It is a good idea to ask questions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You must be interested in the position/ company if you are asking more questions, right?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Sample Questions you can ask 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does a typical day look like? 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are the skills and experiences you’re looking for in an ideal candidate?  What’s your favorite part about working here?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Is the work typically more collaborative or do employees work more independently? 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Who would I work closely with?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2" name="Shape 152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3" name="Shape 153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Closing the Interview 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Make sure to mention anything relevant that you feel is important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Repeat your sales pitch of yourself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Ask for a business card and thank your interviewer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Ask what the next step in the hiring process is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motivates you to do your best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Shape 160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1" name="Shape 161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Follow Up 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After having you interview and do an awesome job advertising yourself what do you do after, leave a thank you letter or email and follow up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Thank you letters are key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Send a letter to your interviewers for their time and consideration, 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highlighting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your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qualifications and interest in the position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Personalize your thank you letter with specific details from your conversation with them to show your 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genuine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interest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Send within 1-2 days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Follow up if you have not heard from the employer in the time period earlier 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specified</a:t>
            </a: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8" name="Shape 168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9" name="Shape 169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Interview DON’Ts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come in jeans and a T shirt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 act like you would rather be somewhere else by avoiding eye contact and acting nervous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just say “no” When asked if you have any question,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No bad manners or rudeness (treat all office staff nicely)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speak poorly of past employers.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appear needy and desperate for a job.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whine or complain about others or about your ‘bad luck.’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flirt with the interviewer.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be a know-it-all.  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DON’T discuss salary or benefits until you have been offered a job.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Only if the question is proposed already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399" cy="16224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6" name="Shape 176"/>
          <p:cNvCxnSpPr/>
          <p:nvPr/>
        </p:nvCxnSpPr>
        <p:spPr>
          <a:xfrm>
            <a:off x="0" y="1676400"/>
            <a:ext cx="129666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7" name="Shape 177"/>
          <p:cNvSpPr txBox="1"/>
          <p:nvPr/>
        </p:nvSpPr>
        <p:spPr>
          <a:xfrm>
            <a:off x="4216400" y="6553200"/>
            <a:ext cx="11525249" cy="1154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Gill Sans"/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3876675" y="4610100"/>
            <a:ext cx="9128125" cy="167639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200" u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4067175" y="4940300"/>
            <a:ext cx="8747124" cy="1014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venir"/>
              <a:buNone/>
            </a:pPr>
            <a:r>
              <a:rPr b="1" lang="en-US" sz="6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Questions??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Shape 185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6" name="Shape 186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Mock Interviews 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We will be having mock interviews next week if you are interested please sign up with Ms. Varty or Alex, so we can schedule the interview.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We can’t give jobs, but you will be interviewed for gift cards!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399" cy="16224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Shape 63"/>
          <p:cNvCxnSpPr/>
          <p:nvPr/>
        </p:nvCxnSpPr>
        <p:spPr>
          <a:xfrm>
            <a:off x="0" y="1676400"/>
            <a:ext cx="129666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" name="Shape 64"/>
          <p:cNvSpPr txBox="1"/>
          <p:nvPr/>
        </p:nvSpPr>
        <p:spPr>
          <a:xfrm>
            <a:off x="330200" y="1981200"/>
            <a:ext cx="8686800" cy="554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You got an interview not the job...yet!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920750" y="2838450"/>
            <a:ext cx="11067900" cy="58044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Your resume showed that you have the desired skills for the job 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The interview may focus on those intangibles (such as your personality and style) that will help the employer decide whether or not you will fit into the company culture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The interview can also be centered around behavioral questions (scenarios), like: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“What would you do if…”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Be prepared to provide examples of your work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Tangible work (portfolio, etc.)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Intangible work (how you dealt with a difficult situation, etc.)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7030A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7030A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Shape 71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" name="Shape 72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Research the Company / Organization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920750" y="2838450"/>
            <a:ext cx="11067900" cy="57366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Biggest mistake you can make is knowing too little or nothing about the company you are interviewing with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Demonstrate that you have interest in the Organization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Know who you want to work for / with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Look at the Company website</a:t>
            </a:r>
          </a:p>
          <a:p>
            <a:pPr indent="-355600" lvl="1" marL="914400" rtl="0">
              <a:lnSpc>
                <a:spcPct val="115000"/>
              </a:lnSpc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 About us / Who We Are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Mission statement </a:t>
            </a:r>
          </a:p>
          <a:p>
            <a:pPr indent="-355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See what they want to accomplish as an organization and how you fit into that scheme</a:t>
            </a:r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What we do</a:t>
            </a:r>
          </a:p>
          <a:p>
            <a:pPr indent="-3556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Any specific programs that the organization is doing that you can talk about/be excited about?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2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Shape 79"/>
          <p:cNvCxnSpPr/>
          <p:nvPr/>
        </p:nvCxnSpPr>
        <p:spPr>
          <a:xfrm>
            <a:off x="27037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357237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Make sure you know what you are applying for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947787" y="2838450"/>
            <a:ext cx="11067900" cy="59940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Really go over the job description 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Find areas in the description you can display some key past experiences / qualities that relate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" name="Shape 87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8" name="Shape 88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Plan ahead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Practice your interview with a friend or family member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Or with Ms. Varty and Alex, we are here to help you!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Get proper rest the night before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Arrive early and use the time to freshen up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breathe and try to not be so nervous before your interview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Shape 95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6" name="Shape 96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Make a strong impression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920750" y="2838450"/>
            <a:ext cx="11067900" cy="27429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Very big key to a successful interview is making a great impression.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Studies show it takes 90 seconds for interviewer to know if you will be hired or not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Make sure you're dressed/ look the part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Based on your research of the organization/ company dress accordingly 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Ex. if the org is conservative, dress more conservatively  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Be put together</a:t>
            </a:r>
          </a:p>
          <a:p>
            <a: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■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Always clean, ironed clothes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Be clean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Shape 103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4" name="Shape 104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What to wear at your interview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It depends on the office culture, but just to be safe, always go for business-casual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[insert images with examples of business casual outfit]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Color theory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Blue - persuasion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Red - power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7030A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clothes1.png"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6650" y="5314350"/>
            <a:ext cx="5961724" cy="312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3" name="Shape 113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Make a strong impression with your introduction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920750" y="2838450"/>
            <a:ext cx="11067900" cy="27429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Introduce yourself appropriately 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Maintain good eye contact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Importance of a smile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Strong, dry handshake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Clear introduction of who you are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Show confidence and poise 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Maintain good posture </a:t>
            </a:r>
          </a:p>
          <a:p>
            <a:pPr indent="-355600" lvl="1" marL="914400" rtl="0">
              <a:spcBef>
                <a:spcPts val="0"/>
              </a:spcBef>
              <a:buClr>
                <a:srgbClr val="7030A0"/>
              </a:buClr>
              <a:buSzPct val="100000"/>
              <a:buFont typeface="Avenir"/>
              <a:buChar char="○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Be aware of your vocal tone and volume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7030A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875" y="0"/>
            <a:ext cx="12979500" cy="16223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>
            <a:off x="0" y="1676400"/>
            <a:ext cx="12966599" cy="0"/>
          </a:xfrm>
          <a:prstGeom prst="straightConnector1">
            <a:avLst/>
          </a:prstGeom>
          <a:noFill/>
          <a:ln cap="flat" cmpd="sng" w="25400">
            <a:solidFill>
              <a:srgbClr val="F47B2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1" name="Shape 121"/>
          <p:cNvSpPr txBox="1"/>
          <p:nvPr/>
        </p:nvSpPr>
        <p:spPr>
          <a:xfrm>
            <a:off x="330200" y="1981200"/>
            <a:ext cx="868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B20"/>
              </a:buClr>
              <a:buSzPct val="25000"/>
              <a:buFont typeface="Avenir"/>
              <a:buNone/>
            </a:pPr>
            <a:r>
              <a:rPr lang="en-US" sz="3000">
                <a:solidFill>
                  <a:srgbClr val="F47B20"/>
                </a:solidFill>
                <a:latin typeface="Avenir"/>
                <a:ea typeface="Avenir"/>
                <a:cs typeface="Avenir"/>
                <a:sym typeface="Avenir"/>
              </a:rPr>
              <a:t>What to bring to your interview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920750" y="2838450"/>
            <a:ext cx="11067900" cy="4016100"/>
          </a:xfrm>
          <a:prstGeom prst="rect">
            <a:avLst/>
          </a:prstGeom>
          <a:noFill/>
          <a:ln cap="flat" cmpd="sng" w="9525">
            <a:solidFill>
              <a:srgbClr val="0A5454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Professional looking portfolio/ briefcase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Several copies of your resume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Copies of your cover letter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A pen to take notes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Avenir"/>
              <a:buChar char="●"/>
            </a:pPr>
            <a:r>
              <a:rPr b="1" lang="en-US" sz="2000">
                <a:solidFill>
                  <a:srgbClr val="7030A0"/>
                </a:solidFill>
                <a:latin typeface="Avenir"/>
                <a:ea typeface="Avenir"/>
                <a:cs typeface="Avenir"/>
                <a:sym typeface="Avenir"/>
              </a:rPr>
              <a:t>Information that may be needed to complete a job application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venir"/>
              <a:buNone/>
            </a:pPr>
            <a:r>
              <a:t/>
            </a:r>
            <a:endParaRPr sz="1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F3B4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AFA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